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Lat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fc942f9ed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fc942f9ed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over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fc942f9ed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fc942f9e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showed how to make animations; Mecanim state machine is used to connect these animations and determine which one to play at any given moment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fc942f9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fc942f9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c942f9ed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c942f9ed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c942f9ed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c942f9e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Visually like a 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flow-chart</a:t>
            </a:r>
            <a:endParaRPr sz="5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fc942f9ed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fc942f9e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over during presentation: for students to look over after class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fc942f9ed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fc942f9ed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fc942f9e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0fc942f9e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fc942f9ed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0fc942f9ed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fc942f9e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fc942f9e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fc942f9ed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fc942f9e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fc942f9ed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fc942f9ed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fc942f9e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0fc942f9e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fc942f9e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fc942f9e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fc942f9ed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0fc942f9ed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fc942f9e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0fc942f9e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fc942f9ed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0fc942f9ed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a parallel between OnStateEnter, OnCollisionEnter, and Start.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fc942f9ed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0fc942f9ed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1651a975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1651a975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1651a975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1651a975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1651a975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11651a97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orange character is the player, the other one is the AI. Play around and see </a:t>
            </a:r>
            <a:r>
              <a:rPr lang="en"/>
              <a:t>what</a:t>
            </a:r>
            <a:r>
              <a:rPr lang="en"/>
              <a:t> happens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Minecraft villagers: different daily </a:t>
            </a:r>
            <a:r>
              <a:rPr lang="en"/>
              <a:t>routine</a:t>
            </a:r>
            <a:r>
              <a:rPr lang="en"/>
              <a:t>, pathfinding algorithm (A*, in later slides).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Alien: Isolation’s horror game, like the monster in Alex’s final project.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1651a975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1651a975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1651a975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1651a975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1651a975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1651a97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1651a97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11651a97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11651a975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11651a975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1651a975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11651a975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1651a975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1651a975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1651a975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11651a975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1651a975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1651a975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1651a975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1651a975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0fc942f9e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0fc942f9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0fc942f9ed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0fc942f9e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fc942f9e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0fc942f9e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11651a9755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11651a9755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1651a975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1651a975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1651a9755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1651a9755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Quite common in video games where developers could figure out all common actions and possibilities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fc942f9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fc942f9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fc942f9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fc942f9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fc942f9e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0fc942f9e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hyperlink" Target="https://www.gorillatactics.com/published-material/action-list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24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unity3d.com/ScriptReference/StateMachineBehaviour.html" TargetMode="External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slide" Target="/ppt/slides/slide7.xml"/><Relationship Id="rId10" Type="http://schemas.openxmlformats.org/officeDocument/2006/relationships/slide" Target="/ppt/slides/slide41.xml"/><Relationship Id="rId9" Type="http://schemas.openxmlformats.org/officeDocument/2006/relationships/slide" Target="/ppt/slides/slide26.xml"/><Relationship Id="rId5" Type="http://schemas.openxmlformats.org/officeDocument/2006/relationships/slide" Target="/ppt/slides/slide11.xml"/><Relationship Id="rId6" Type="http://schemas.openxmlformats.org/officeDocument/2006/relationships/slide" Target="/ppt/slides/slide24.xml"/><Relationship Id="rId7" Type="http://schemas.openxmlformats.org/officeDocument/2006/relationships/slide" Target="/ppt/slides/slide24.xml"/><Relationship Id="rId8" Type="http://schemas.openxmlformats.org/officeDocument/2006/relationships/slide" Target="/ppt/slides/slide2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hyperlink" Target="https://docs.unity3d.com/Manual/nav-BuildingNavMesh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gorillatactics.com/published-material/action-lists/" TargetMode="External"/><Relationship Id="rId4" Type="http://schemas.openxmlformats.org/officeDocument/2006/relationships/hyperlink" Target="http://www.madwomb.com/tutorials/GameDesign_Unity2DAction.html#02d" TargetMode="External"/><Relationship Id="rId9" Type="http://schemas.openxmlformats.org/officeDocument/2006/relationships/hyperlink" Target="https://gamedevacademy.org/best-unity-ai-tutorials/" TargetMode="External"/><Relationship Id="rId5" Type="http://schemas.openxmlformats.org/officeDocument/2006/relationships/hyperlink" Target="https://medium.com/the-unity-developers-handbook/dont-re-invent-finite-state-machines-how-to-repurpose-unity-s-animator-7c6c421e5785" TargetMode="External"/><Relationship Id="rId6" Type="http://schemas.openxmlformats.org/officeDocument/2006/relationships/hyperlink" Target="https://www.red-gate.com/simple-talk/homepage/unity-state-machine-behaviours/" TargetMode="External"/><Relationship Id="rId7" Type="http://schemas.openxmlformats.org/officeDocument/2006/relationships/hyperlink" Target="https://blog.devgenius.io/state-pattern-in-unity-cd180f98c45" TargetMode="External"/><Relationship Id="rId8" Type="http://schemas.openxmlformats.org/officeDocument/2006/relationships/hyperlink" Target="https://youtu.be/CHV1ymlw-P8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hyperlink" Target="https://www.gorillatactics.com/published-material/action-list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s://www.gorillatactics.com/published-material/action-lists/" TargetMode="External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030877"/>
            <a:ext cx="8222100" cy="15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AI in Unity：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Mecanim, Action Lists, and more!</a:t>
            </a:r>
            <a:endParaRPr sz="29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 Chung</a:t>
            </a:r>
            <a:endParaRPr/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11715" r="0" t="0"/>
          <a:stretch/>
        </p:blipFill>
        <p:spPr>
          <a:xfrm>
            <a:off x="76200" y="2014500"/>
            <a:ext cx="4540225" cy="2064225"/>
          </a:xfrm>
          <a:prstGeom prst="rect">
            <a:avLst/>
          </a:prstGeom>
          <a:noFill/>
          <a:ln cap="flat" cmpd="sng" w="2857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0" l="11394" r="0" t="0"/>
          <a:stretch/>
        </p:blipFill>
        <p:spPr>
          <a:xfrm>
            <a:off x="688700" y="373625"/>
            <a:ext cx="2675350" cy="1371600"/>
          </a:xfrm>
          <a:prstGeom prst="rect">
            <a:avLst/>
          </a:prstGeom>
          <a:noFill/>
          <a:ln cap="flat" cmpd="sng" w="2857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5">
            <a:alphaModFix/>
          </a:blip>
          <a:srcRect b="0" l="6367" r="0" t="0"/>
          <a:stretch/>
        </p:blipFill>
        <p:spPr>
          <a:xfrm>
            <a:off x="4731575" y="270025"/>
            <a:ext cx="4815550" cy="4721075"/>
          </a:xfrm>
          <a:prstGeom prst="rect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2"/>
          <p:cNvSpPr txBox="1"/>
          <p:nvPr/>
        </p:nvSpPr>
        <p:spPr>
          <a:xfrm>
            <a:off x="0" y="4348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https://www.gorillatactics.com/published-material/action-lists/</a:t>
            </a:r>
            <a:endParaRPr/>
          </a:p>
        </p:txBody>
      </p:sp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Mecanim State Machine</a:t>
            </a:r>
            <a:endParaRPr/>
          </a:p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225" y="1059300"/>
            <a:ext cx="6200776" cy="31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85346" cy="498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Machine?</a:t>
            </a:r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979650" y="782525"/>
            <a:ext cx="47874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 state can be: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 animation played (idle, walk, jump, land)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behavior of a NPC (can be goal oriented: find target, gather materials)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which part of script is being executed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An object can occupy one state at a time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When a condition is met, transition to another state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5" y="941600"/>
            <a:ext cx="3657600" cy="372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1593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Mecanim State Machine</a:t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6900" y="1229875"/>
            <a:ext cx="46596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Unity’s built-in system to control animations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Repurpose as a generic finite state machine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350" y="697442"/>
            <a:ext cx="4659600" cy="421423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 Refresher</a:t>
            </a:r>
            <a:endParaRPr/>
          </a:p>
        </p:txBody>
      </p:sp>
      <p:sp>
        <p:nvSpPr>
          <p:cNvPr id="208" name="Google Shape;208;p27">
            <a:hlinkClick action="ppaction://hlinksldjump" r:id="rId3"/>
          </p:cNvPr>
          <p:cNvSpPr txBox="1"/>
          <p:nvPr/>
        </p:nvSpPr>
        <p:spPr>
          <a:xfrm>
            <a:off x="7270650" y="4419925"/>
            <a:ext cx="1797900" cy="615600"/>
          </a:xfrm>
          <a:prstGeom prst="rect">
            <a:avLst/>
          </a:prstGeom>
          <a:gradFill>
            <a:gsLst>
              <a:gs pos="0">
                <a:srgbClr val="F69FBC"/>
              </a:gs>
              <a:gs pos="100000">
                <a:srgbClr val="E32E6B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Skip to State Machine Behaviour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7183475" y="191800"/>
            <a:ext cx="1636800" cy="47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Window -&gt; Animation -&gt; Animation</a:t>
            </a:r>
            <a:endParaRPr sz="2000"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650"/>
            <a:ext cx="7031074" cy="47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5167450" y="3580750"/>
            <a:ext cx="1896000" cy="174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43075"/>
            <a:ext cx="8832299" cy="5234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/>
          <p:nvPr/>
        </p:nvSpPr>
        <p:spPr>
          <a:xfrm>
            <a:off x="547025" y="180825"/>
            <a:ext cx="599400" cy="174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00" y="353872"/>
            <a:ext cx="7051797" cy="184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00" y="2642272"/>
            <a:ext cx="4145542" cy="184755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76275" y="4289075"/>
            <a:ext cx="8820300" cy="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Add transitions between different states as needed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NPC cannot transition from jump to idle without going through land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No transitions from npc_dead (unless they can be revived)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6568175" cy="42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1099"/>
            <a:ext cx="9144000" cy="304495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79498">
            <a:off x="3311506" y="1811268"/>
            <a:ext cx="1520964" cy="152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2189">
            <a:off x="1434676" y="1630300"/>
            <a:ext cx="1552702" cy="163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10000"/>
            <a:ext cx="8520600" cy="296090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2874" cy="361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460950" y="420102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Order your transitions!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Npc_land prioritizes dead over npc_idle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8761649" cy="41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5"/>
          <p:cNvPicPr preferRelativeResize="0"/>
          <p:nvPr/>
        </p:nvPicPr>
        <p:blipFill rotWithShape="1">
          <a:blip r:embed="rId3">
            <a:alphaModFix/>
          </a:blip>
          <a:srcRect b="88362" l="0" r="0" t="0"/>
          <a:stretch/>
        </p:blipFill>
        <p:spPr>
          <a:xfrm>
            <a:off x="596300" y="294275"/>
            <a:ext cx="3989000" cy="5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b="65248" l="0" r="0" t="15354"/>
          <a:stretch/>
        </p:blipFill>
        <p:spPr>
          <a:xfrm>
            <a:off x="596300" y="815275"/>
            <a:ext cx="3989000" cy="99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 rotWithShape="1">
          <a:blip r:embed="rId3">
            <a:alphaModFix/>
          </a:blip>
          <a:srcRect b="42760" l="0" r="0" t="37841"/>
          <a:stretch/>
        </p:blipFill>
        <p:spPr>
          <a:xfrm>
            <a:off x="596300" y="1812950"/>
            <a:ext cx="3989000" cy="99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b="0" l="0" r="0" t="59482"/>
          <a:stretch/>
        </p:blipFill>
        <p:spPr>
          <a:xfrm>
            <a:off x="596300" y="2765225"/>
            <a:ext cx="3989000" cy="20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4731825" y="2244675"/>
            <a:ext cx="45879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E0E0"/>
                </a:solidFill>
                <a:latin typeface="Lato"/>
                <a:ea typeface="Lato"/>
                <a:cs typeface="Lato"/>
                <a:sym typeface="Lato"/>
              </a:rPr>
              <a:t>animator_name.SetBool("name_of_condition", true);</a:t>
            </a:r>
            <a:endParaRPr>
              <a:solidFill>
                <a:srgbClr val="E0E0E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E0E0"/>
                </a:solidFill>
                <a:latin typeface="Lato"/>
                <a:ea typeface="Lato"/>
                <a:cs typeface="Lato"/>
                <a:sym typeface="Lato"/>
              </a:rPr>
              <a:t>animator_name.SetFloat("name_of_condition", 1.5);</a:t>
            </a:r>
            <a:endParaRPr>
              <a:solidFill>
                <a:srgbClr val="E0E0E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0E0E0"/>
                </a:solidFill>
                <a:latin typeface="Lato"/>
                <a:ea typeface="Lato"/>
                <a:cs typeface="Lato"/>
                <a:sym typeface="Lato"/>
              </a:rPr>
              <a:t>animator_name.SetTrigger("name_of_condition");</a:t>
            </a:r>
            <a:endParaRPr/>
          </a:p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Scripting through states: 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 Behaviour</a:t>
            </a:r>
            <a:endParaRPr/>
          </a:p>
        </p:txBody>
      </p:sp>
      <p:sp>
        <p:nvSpPr>
          <p:cNvPr id="279" name="Google Shape;279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 Behaviours Class</a:t>
            </a:r>
            <a:endParaRPr/>
          </a:p>
        </p:txBody>
      </p:sp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 component that can be added to any state in a state machine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Functions that automatically get called 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OnStateEnter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OnStateExit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OnStateUpdate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etc.</a:t>
            </a:r>
            <a:endParaRPr sz="1700"/>
          </a:p>
        </p:txBody>
      </p:sp>
      <p:sp>
        <p:nvSpPr>
          <p:cNvPr id="287" name="Google Shape;287;p37"/>
          <p:cNvSpPr txBox="1"/>
          <p:nvPr/>
        </p:nvSpPr>
        <p:spPr>
          <a:xfrm>
            <a:off x="228600" y="4772700"/>
            <a:ext cx="431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Unity - Scripting API: StateMachineBehaviour (unity3d.com)</a:t>
            </a:r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75" y="1017800"/>
            <a:ext cx="4594601" cy="381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/>
          <p:nvPr/>
        </p:nvSpPr>
        <p:spPr>
          <a:xfrm>
            <a:off x="544825" y="2044075"/>
            <a:ext cx="942900" cy="85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544825" y="2742250"/>
            <a:ext cx="942900" cy="106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544825" y="3461425"/>
            <a:ext cx="942900" cy="85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544825" y="4159600"/>
            <a:ext cx="942900" cy="106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/>
          <p:nvPr/>
        </p:nvSpPr>
        <p:spPr>
          <a:xfrm>
            <a:off x="544825" y="1324900"/>
            <a:ext cx="942900" cy="106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ctrTitle"/>
          </p:nvPr>
        </p:nvSpPr>
        <p:spPr>
          <a:xfrm>
            <a:off x="140900" y="988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demo!</a:t>
            </a:r>
            <a:endParaRPr/>
          </a:p>
        </p:txBody>
      </p:sp>
      <p:sp>
        <p:nvSpPr>
          <p:cNvPr id="300" name="Google Shape;300;p38"/>
          <p:cNvSpPr txBox="1"/>
          <p:nvPr>
            <p:ph idx="1" type="subTitle"/>
          </p:nvPr>
        </p:nvSpPr>
        <p:spPr>
          <a:xfrm>
            <a:off x="217101" y="810925"/>
            <a:ext cx="8655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Download and unzip package from course website </a:t>
            </a:r>
            <a:r>
              <a:rPr lang="en" sz="1900"/>
              <a:t>→ </a:t>
            </a:r>
            <a:r>
              <a:rPr lang="en" sz="1900"/>
              <a:t>week 6 → TA presentation</a:t>
            </a:r>
            <a:endParaRPr sz="1900"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9308"/>
            <a:ext cx="9144001" cy="355419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50" y="159075"/>
            <a:ext cx="7561874" cy="482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>
            <p:ph type="title"/>
          </p:nvPr>
        </p:nvSpPr>
        <p:spPr>
          <a:xfrm>
            <a:off x="6039250" y="1237925"/>
            <a:ext cx="3018600" cy="32799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Right click on Project Assets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Import Package -&gt; Custom Package</a:t>
            </a:r>
            <a:endParaRPr sz="2000"/>
          </a:p>
        </p:txBody>
      </p:sp>
      <p:sp>
        <p:nvSpPr>
          <p:cNvPr id="309" name="Google Shape;309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598100" y="133319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Assets &gt; MecanimAIDemo &gt; SimpleAIDemo scene</a:t>
            </a:r>
            <a:endParaRPr sz="1500"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63" y="2332000"/>
            <a:ext cx="8348563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50" y="115722"/>
            <a:ext cx="8667801" cy="491206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AI do in games?</a:t>
            </a:r>
            <a:endParaRPr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355725" y="1304875"/>
            <a:ext cx="2628925" cy="3416400"/>
            <a:chOff x="431925" y="1304875"/>
            <a:chExt cx="2628925" cy="3416400"/>
          </a:xfrm>
        </p:grpSpPr>
        <p:sp>
          <p:nvSpPr>
            <p:cNvPr id="105" name="Google Shape;105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NPCs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Attack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Follow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Navigation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 decisions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Completing tasks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 relationships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Grow and learn (maybe)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325" y="1042613"/>
            <a:ext cx="4406100" cy="246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125" y="2382145"/>
            <a:ext cx="4081524" cy="20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8675" y="3537250"/>
            <a:ext cx="1899151" cy="126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-44100" y="4637875"/>
            <a:ext cx="92322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Let’s t</a:t>
            </a:r>
            <a:r>
              <a:rPr lang="en" sz="1500"/>
              <a:t>ake a look at the state machine controlling the NPC</a:t>
            </a:r>
            <a:endParaRPr sz="1500"/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49852" cy="45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/>
          <p:nvPr/>
        </p:nvSpPr>
        <p:spPr>
          <a:xfrm>
            <a:off x="305121" y="1071737"/>
            <a:ext cx="927300" cy="10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1971791" y="2505812"/>
            <a:ext cx="1666500" cy="10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>
            <a:off x="3687784" y="2615213"/>
            <a:ext cx="1341300" cy="149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2"/>
          <p:cNvSpPr txBox="1"/>
          <p:nvPr/>
        </p:nvSpPr>
        <p:spPr>
          <a:xfrm>
            <a:off x="7049850" y="1181225"/>
            <a:ext cx="2072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NPC -&gt; Sprite_Idle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Window -&gt; Animation -&gt; Animator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Select Layer “NPC_Goals”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31475" cy="420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/>
          <p:nvPr/>
        </p:nvSpPr>
        <p:spPr>
          <a:xfrm>
            <a:off x="0" y="1132299"/>
            <a:ext cx="2388300" cy="437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3"/>
          <p:cNvSpPr/>
          <p:nvPr/>
        </p:nvSpPr>
        <p:spPr>
          <a:xfrm>
            <a:off x="0" y="238124"/>
            <a:ext cx="629100" cy="208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3"/>
          <p:cNvSpPr txBox="1"/>
          <p:nvPr>
            <p:ph type="title"/>
          </p:nvPr>
        </p:nvSpPr>
        <p:spPr>
          <a:xfrm>
            <a:off x="842475" y="4206000"/>
            <a:ext cx="51417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Select Layers -&gt; NPC_Goals</a:t>
            </a:r>
            <a:endParaRPr sz="1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598100" y="2796625"/>
            <a:ext cx="8222100" cy="24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Two layers that share parameters, but are separate otherwise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NPC_Animations layer controls </a:t>
            </a:r>
            <a:r>
              <a:rPr lang="en" sz="1800"/>
              <a:t>what</a:t>
            </a:r>
            <a:r>
              <a:rPr lang="en" sz="1800"/>
              <a:t> animation is played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Idle, walk, attack, etc.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NPC_Goals </a:t>
            </a:r>
            <a:r>
              <a:rPr lang="en" sz="1800"/>
              <a:t>controls</a:t>
            </a:r>
            <a:r>
              <a:rPr lang="en" sz="1800"/>
              <a:t> which behavior script is executed 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Gather food, find player, give food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You could also just have one state machine to control both animation and goals!</a:t>
            </a:r>
            <a:endParaRPr sz="1800"/>
          </a:p>
        </p:txBody>
      </p:sp>
      <p:pic>
        <p:nvPicPr>
          <p:cNvPr id="349" name="Google Shape;3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75"/>
            <a:ext cx="4547772" cy="284000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839" y="-4275"/>
            <a:ext cx="4571162" cy="283999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412850" y="40593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Right click on empty space -&gt; Create State -&gt; Empty</a:t>
            </a:r>
            <a:endParaRPr sz="2000"/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425"/>
            <a:ext cx="7009274" cy="40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5"/>
          <p:cNvSpPr/>
          <p:nvPr/>
        </p:nvSpPr>
        <p:spPr>
          <a:xfrm>
            <a:off x="573043" y="2404789"/>
            <a:ext cx="2220000" cy="19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5"/>
          <p:cNvSpPr/>
          <p:nvPr/>
        </p:nvSpPr>
        <p:spPr>
          <a:xfrm>
            <a:off x="2810455" y="2404789"/>
            <a:ext cx="1951800" cy="19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2684075" y="14172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a new bool parameter food_avai</a:t>
            </a:r>
            <a:endParaRPr sz="2000"/>
          </a:p>
        </p:txBody>
      </p:sp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00" y="141725"/>
            <a:ext cx="2268975" cy="21314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" name="Google Shape;367;p46"/>
          <p:cNvPicPr preferRelativeResize="0"/>
          <p:nvPr/>
        </p:nvPicPr>
        <p:blipFill rotWithShape="1">
          <a:blip r:embed="rId4">
            <a:alphaModFix/>
          </a:blip>
          <a:srcRect b="22630" l="0" r="0" t="0"/>
          <a:stretch/>
        </p:blipFill>
        <p:spPr>
          <a:xfrm>
            <a:off x="1776075" y="1140400"/>
            <a:ext cx="6638776" cy="275152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9400" y="3341372"/>
            <a:ext cx="1754600" cy="180212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p46"/>
          <p:cNvSpPr/>
          <p:nvPr/>
        </p:nvSpPr>
        <p:spPr>
          <a:xfrm>
            <a:off x="1421251" y="276770"/>
            <a:ext cx="300600" cy="146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6"/>
          <p:cNvSpPr/>
          <p:nvPr/>
        </p:nvSpPr>
        <p:spPr>
          <a:xfrm>
            <a:off x="1421251" y="736501"/>
            <a:ext cx="967500" cy="146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46"/>
          <p:cNvSpPr txBox="1"/>
          <p:nvPr/>
        </p:nvSpPr>
        <p:spPr>
          <a:xfrm>
            <a:off x="695325" y="4200150"/>
            <a:ext cx="7389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 Behaviour to the move_randomly state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Script: MoveRandomly_State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50" y="742675"/>
            <a:ext cx="6788025" cy="34986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9" name="Google Shape;3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3424050" cy="1486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9551" y="3643012"/>
            <a:ext cx="2377750" cy="5277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7"/>
          <p:cNvSpPr txBox="1"/>
          <p:nvPr>
            <p:ph type="title"/>
          </p:nvPr>
        </p:nvSpPr>
        <p:spPr>
          <a:xfrm>
            <a:off x="414150" y="4241300"/>
            <a:ext cx="56046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Create a new transition from gather_food to move_randomly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Condition: food_avai = false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reverse transition has the opposite condition value (move_randomly -&gt; gather_food, food_avai = true)</a:t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152400" y="15789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GatherFood_State script</a:t>
            </a:r>
            <a:endParaRPr sz="2000"/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628100"/>
            <a:ext cx="7371776" cy="20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447675" y="1212600"/>
            <a:ext cx="417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 line to set food_avai to false</a:t>
            </a:r>
            <a:endParaRPr/>
          </a:p>
        </p:txBody>
      </p:sp>
      <p:pic>
        <p:nvPicPr>
          <p:cNvPr id="391" name="Google Shape;391;p48"/>
          <p:cNvPicPr preferRelativeResize="0"/>
          <p:nvPr/>
        </p:nvPicPr>
        <p:blipFill rotWithShape="1">
          <a:blip r:embed="rId3">
            <a:alphaModFix/>
          </a:blip>
          <a:srcRect b="18410" l="40208" r="39634" t="72433"/>
          <a:stretch/>
        </p:blipFill>
        <p:spPr>
          <a:xfrm>
            <a:off x="3273850" y="3105150"/>
            <a:ext cx="1485900" cy="1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8526"/>
            <a:ext cx="7488750" cy="44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9"/>
          <p:cNvSpPr txBox="1"/>
          <p:nvPr/>
        </p:nvSpPr>
        <p:spPr>
          <a:xfrm>
            <a:off x="6889200" y="3392975"/>
            <a:ext cx="225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 and paste into MoveRandomly_State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6595000" y="3035975"/>
            <a:ext cx="163500" cy="1329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49"/>
          <p:cNvSpPr txBox="1"/>
          <p:nvPr/>
        </p:nvSpPr>
        <p:spPr>
          <a:xfrm>
            <a:off x="6889200" y="2717175"/>
            <a:ext cx="22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49"/>
          <p:cNvSpPr/>
          <p:nvPr/>
        </p:nvSpPr>
        <p:spPr>
          <a:xfrm>
            <a:off x="6595000" y="2807375"/>
            <a:ext cx="163500" cy="185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49"/>
          <p:cNvSpPr txBox="1"/>
          <p:nvPr>
            <p:ph type="title"/>
          </p:nvPr>
        </p:nvSpPr>
        <p:spPr>
          <a:xfrm>
            <a:off x="152400" y="-146903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GatherFood_State script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800" y="0"/>
            <a:ext cx="62231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0"/>
          <p:cNvSpPr/>
          <p:nvPr/>
        </p:nvSpPr>
        <p:spPr>
          <a:xfrm>
            <a:off x="1026525" y="4518000"/>
            <a:ext cx="621300" cy="141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0"/>
          <p:cNvSpPr/>
          <p:nvPr/>
        </p:nvSpPr>
        <p:spPr>
          <a:xfrm>
            <a:off x="0" y="753550"/>
            <a:ext cx="1187700" cy="120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0"/>
          <p:cNvSpPr txBox="1"/>
          <p:nvPr>
            <p:ph idx="4294967295" type="title"/>
          </p:nvPr>
        </p:nvSpPr>
        <p:spPr>
          <a:xfrm>
            <a:off x="0" y="-22025"/>
            <a:ext cx="27684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MoveRandomly_State Script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0" y="3453775"/>
            <a:ext cx="267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Tell the NPC Controller to start moving to a random location, after a random amount of time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50"/>
          <p:cNvSpPr/>
          <p:nvPr/>
        </p:nvSpPr>
        <p:spPr>
          <a:xfrm flipH="1">
            <a:off x="2678475" y="3453775"/>
            <a:ext cx="194700" cy="740400"/>
          </a:xfrm>
          <a:prstGeom prst="rightBrace">
            <a:avLst>
              <a:gd fmla="val 50000" name="adj1"/>
              <a:gd fmla="val 50049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type="title"/>
          </p:nvPr>
        </p:nvSpPr>
        <p:spPr>
          <a:xfrm>
            <a:off x="102150" y="99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</a:t>
            </a:r>
            <a:endParaRPr/>
          </a:p>
        </p:txBody>
      </p:sp>
      <p:cxnSp>
        <p:nvCxnSpPr>
          <p:cNvPr id="419" name="Google Shape;419;p51"/>
          <p:cNvCxnSpPr>
            <a:stCxn id="420" idx="2"/>
            <a:endCxn id="421" idx="1"/>
          </p:cNvCxnSpPr>
          <p:nvPr/>
        </p:nvCxnSpPr>
        <p:spPr>
          <a:xfrm>
            <a:off x="1633050" y="2348875"/>
            <a:ext cx="609600" cy="183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22" name="Google Shape;422;p51"/>
          <p:cNvCxnSpPr>
            <a:stCxn id="420" idx="2"/>
            <a:endCxn id="423" idx="1"/>
          </p:cNvCxnSpPr>
          <p:nvPr/>
        </p:nvCxnSpPr>
        <p:spPr>
          <a:xfrm flipH="1" rot="10800000">
            <a:off x="1633050" y="1066075"/>
            <a:ext cx="609600" cy="128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" name="Google Shape;420;p51"/>
          <p:cNvSpPr/>
          <p:nvPr/>
        </p:nvSpPr>
        <p:spPr>
          <a:xfrm rot="-5400000">
            <a:off x="113100" y="2086225"/>
            <a:ext cx="2514600" cy="525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State Machine Parameters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51"/>
          <p:cNvSpPr/>
          <p:nvPr/>
        </p:nvSpPr>
        <p:spPr>
          <a:xfrm>
            <a:off x="2242650" y="8035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 sz="1200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51"/>
          <p:cNvSpPr/>
          <p:nvPr/>
        </p:nvSpPr>
        <p:spPr>
          <a:xfrm>
            <a:off x="2242650" y="39185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Goal-oriented state machine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51"/>
          <p:cNvSpPr/>
          <p:nvPr/>
        </p:nvSpPr>
        <p:spPr>
          <a:xfrm>
            <a:off x="4796550" y="4167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Player input, collider detection, etc.</a:t>
            </a:r>
            <a:endParaRPr sz="11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51"/>
          <p:cNvSpPr/>
          <p:nvPr/>
        </p:nvSpPr>
        <p:spPr>
          <a:xfrm>
            <a:off x="4796550" y="11706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Public functions</a:t>
            </a:r>
            <a:endParaRPr sz="1100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51"/>
          <p:cNvSpPr/>
          <p:nvPr/>
        </p:nvSpPr>
        <p:spPr>
          <a:xfrm>
            <a:off x="4796550" y="35236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Script 1</a:t>
            </a:r>
            <a:endParaRPr sz="11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51"/>
          <p:cNvSpPr/>
          <p:nvPr/>
        </p:nvSpPr>
        <p:spPr>
          <a:xfrm>
            <a:off x="4796550" y="42775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Script 2</a:t>
            </a:r>
            <a:endParaRPr sz="11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8" name="Google Shape;428;p51"/>
          <p:cNvCxnSpPr>
            <a:stCxn id="423" idx="3"/>
            <a:endCxn id="424" idx="1"/>
          </p:cNvCxnSpPr>
          <p:nvPr/>
        </p:nvCxnSpPr>
        <p:spPr>
          <a:xfrm flipH="1" rot="10800000">
            <a:off x="4263150" y="679524"/>
            <a:ext cx="533400" cy="386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29" name="Google Shape;429;p51"/>
          <p:cNvCxnSpPr>
            <a:stCxn id="423" idx="3"/>
            <a:endCxn id="425" idx="1"/>
          </p:cNvCxnSpPr>
          <p:nvPr/>
        </p:nvCxnSpPr>
        <p:spPr>
          <a:xfrm>
            <a:off x="4263150" y="1066224"/>
            <a:ext cx="533400" cy="36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30" name="Google Shape;430;p51"/>
          <p:cNvCxnSpPr>
            <a:stCxn id="426" idx="1"/>
            <a:endCxn id="421" idx="3"/>
          </p:cNvCxnSpPr>
          <p:nvPr/>
        </p:nvCxnSpPr>
        <p:spPr>
          <a:xfrm flipH="1">
            <a:off x="4263150" y="3786338"/>
            <a:ext cx="533400" cy="394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31" name="Google Shape;431;p51"/>
          <p:cNvCxnSpPr>
            <a:stCxn id="427" idx="1"/>
            <a:endCxn id="421" idx="3"/>
          </p:cNvCxnSpPr>
          <p:nvPr/>
        </p:nvCxnSpPr>
        <p:spPr>
          <a:xfrm rot="10800000">
            <a:off x="4263150" y="4181138"/>
            <a:ext cx="533400" cy="35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32" name="Google Shape;432;p51"/>
          <p:cNvCxnSpPr>
            <a:stCxn id="426" idx="3"/>
            <a:endCxn id="425" idx="3"/>
          </p:cNvCxnSpPr>
          <p:nvPr/>
        </p:nvCxnSpPr>
        <p:spPr>
          <a:xfrm flipH="1" rot="10800000">
            <a:off x="6817050" y="1433438"/>
            <a:ext cx="600" cy="23529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1"/>
          <p:cNvCxnSpPr>
            <a:stCxn id="427" idx="3"/>
            <a:endCxn id="425" idx="3"/>
          </p:cNvCxnSpPr>
          <p:nvPr/>
        </p:nvCxnSpPr>
        <p:spPr>
          <a:xfrm flipH="1" rot="10800000">
            <a:off x="6817050" y="1433437"/>
            <a:ext cx="600" cy="31068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51"/>
          <p:cNvSpPr/>
          <p:nvPr/>
        </p:nvSpPr>
        <p:spPr>
          <a:xfrm>
            <a:off x="2242650" y="2378999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Animation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state machine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4796550" y="1984113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Animation 1</a:t>
            </a:r>
            <a:endParaRPr sz="11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4796550" y="2738013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Animation 2</a:t>
            </a:r>
            <a:endParaRPr sz="11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7" name="Google Shape;437;p51"/>
          <p:cNvCxnSpPr>
            <a:stCxn id="435" idx="1"/>
            <a:endCxn id="434" idx="3"/>
          </p:cNvCxnSpPr>
          <p:nvPr/>
        </p:nvCxnSpPr>
        <p:spPr>
          <a:xfrm flipH="1">
            <a:off x="4263150" y="2246763"/>
            <a:ext cx="533400" cy="394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38" name="Google Shape;438;p51"/>
          <p:cNvCxnSpPr>
            <a:stCxn id="436" idx="1"/>
            <a:endCxn id="434" idx="3"/>
          </p:cNvCxnSpPr>
          <p:nvPr/>
        </p:nvCxnSpPr>
        <p:spPr>
          <a:xfrm rot="10800000">
            <a:off x="4263150" y="2641563"/>
            <a:ext cx="533400" cy="35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39" name="Google Shape;439;p51"/>
          <p:cNvCxnSpPr>
            <a:stCxn id="434" idx="1"/>
            <a:endCxn id="420" idx="2"/>
          </p:cNvCxnSpPr>
          <p:nvPr/>
        </p:nvCxnSpPr>
        <p:spPr>
          <a:xfrm rot="10800000">
            <a:off x="1633050" y="2348849"/>
            <a:ext cx="609600" cy="29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0" name="Google Shape;440;p5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 u="sng">
                <a:solidFill>
                  <a:schemeClr val="hlink"/>
                </a:solidFill>
                <a:hlinkClick action="ppaction://hlinksldjump" r:id="rId3"/>
              </a:rPr>
              <a:t>Behavior Trees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 u="sng">
                <a:solidFill>
                  <a:schemeClr val="hlink"/>
                </a:solidFill>
                <a:hlinkClick action="ppaction://hlinksldjump" r:id="rId4"/>
              </a:rPr>
              <a:t>Action Lists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1" lang="en" sz="2300" u="sng">
                <a:solidFill>
                  <a:schemeClr val="hlink"/>
                </a:solidFill>
                <a:hlinkClick action="ppaction://hlinksldjump" r:id="rId5"/>
              </a:rPr>
              <a:t>Mecanim State Machine</a:t>
            </a:r>
            <a:endParaRPr b="1"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u="sng">
                <a:solidFill>
                  <a:schemeClr val="hlink"/>
                </a:solidFill>
                <a:hlinkClick action="ppaction://hlinksldjump" r:id="rId6"/>
              </a:rPr>
              <a:t>Unity</a:t>
            </a:r>
            <a:r>
              <a:rPr lang="en" sz="1900" u="sng">
                <a:solidFill>
                  <a:schemeClr val="hlink"/>
                </a:solidFill>
                <a:hlinkClick action="ppaction://hlinksldjump" r:id="rId7"/>
              </a:rPr>
              <a:t> </a:t>
            </a:r>
            <a:r>
              <a:rPr lang="en" sz="1900" u="sng">
                <a:solidFill>
                  <a:schemeClr val="hlink"/>
                </a:solidFill>
                <a:hlinkClick action="ppaction://hlinksldjump" r:id="rId8"/>
              </a:rPr>
              <a:t>StateMachineBehaviour component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u="sng">
                <a:solidFill>
                  <a:schemeClr val="hlink"/>
                </a:solidFill>
                <a:hlinkClick action="ppaction://hlinksldjump" r:id="rId9"/>
              </a:rPr>
              <a:t>demo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 u="sng">
                <a:solidFill>
                  <a:schemeClr val="hlink"/>
                </a:solidFill>
                <a:hlinkClick action="ppaction://hlinksldjump" r:id="rId10"/>
              </a:rPr>
              <a:t>Pathfinding</a:t>
            </a:r>
            <a:endParaRPr sz="2300"/>
          </a:p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/>
          <p:nvPr>
            <p:ph type="title"/>
          </p:nvPr>
        </p:nvSpPr>
        <p:spPr>
          <a:xfrm>
            <a:off x="265500" y="685800"/>
            <a:ext cx="4045200" cy="8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446" name="Google Shape;446;p52"/>
          <p:cNvSpPr txBox="1"/>
          <p:nvPr>
            <p:ph idx="1" type="subTitle"/>
          </p:nvPr>
        </p:nvSpPr>
        <p:spPr>
          <a:xfrm>
            <a:off x="265500" y="1629500"/>
            <a:ext cx="4045200" cy="3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Easy to implement c</a:t>
            </a:r>
            <a:r>
              <a:rPr lang="en"/>
              <a:t>omplex hierarchy of priorities (multiple prerequisites for a behavior, loop, etc.)</a:t>
            </a:r>
            <a:endParaRPr/>
          </a:p>
          <a:p>
            <a:pPr indent="-361950" lvl="0" marL="457200" rtl="0" algn="ctr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Can connect to NavMesh for pathfinding</a:t>
            </a:r>
            <a:endParaRPr/>
          </a:p>
          <a:p>
            <a:pPr indent="-361950" lvl="0" marL="457200" rtl="0" algn="ctr">
              <a:spcBef>
                <a:spcPts val="1000"/>
              </a:spcBef>
              <a:spcAft>
                <a:spcPts val="1000"/>
              </a:spcAft>
              <a:buSzPts val="2100"/>
              <a:buChar char="-"/>
            </a:pPr>
            <a:r>
              <a:rPr lang="en"/>
              <a:t>No need for long if-else statements</a:t>
            </a:r>
            <a:endParaRPr/>
          </a:p>
        </p:txBody>
      </p:sp>
      <p:sp>
        <p:nvSpPr>
          <p:cNvPr id="447" name="Google Shape;447;p52"/>
          <p:cNvSpPr txBox="1"/>
          <p:nvPr>
            <p:ph type="title"/>
          </p:nvPr>
        </p:nvSpPr>
        <p:spPr>
          <a:xfrm>
            <a:off x="4835400" y="685800"/>
            <a:ext cx="4045200" cy="8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52"/>
          <p:cNvSpPr txBox="1"/>
          <p:nvPr>
            <p:ph idx="1" type="subTitle"/>
          </p:nvPr>
        </p:nvSpPr>
        <p:spPr>
          <a:xfrm>
            <a:off x="4835400" y="1629500"/>
            <a:ext cx="4045200" cy="3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>
                <a:solidFill>
                  <a:schemeClr val="lt1"/>
                </a:solidFill>
              </a:rPr>
              <a:t>Must define all states and transitions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100"/>
              <a:buChar char="-"/>
            </a:pPr>
            <a:r>
              <a:rPr lang="en">
                <a:solidFill>
                  <a:schemeClr val="lt1"/>
                </a:solidFill>
              </a:rPr>
              <a:t>Difficult to debug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p52"/>
          <p:cNvSpPr txBox="1"/>
          <p:nvPr/>
        </p:nvSpPr>
        <p:spPr>
          <a:xfrm>
            <a:off x="-24825" y="119800"/>
            <a:ext cx="4860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Mecanim for AI behavior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>
            <p:ph type="title"/>
          </p:nvPr>
        </p:nvSpPr>
        <p:spPr>
          <a:xfrm>
            <a:off x="311700" y="1267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sp>
        <p:nvSpPr>
          <p:cNvPr id="456" name="Google Shape;456;p53"/>
          <p:cNvSpPr txBox="1"/>
          <p:nvPr>
            <p:ph idx="1" type="body"/>
          </p:nvPr>
        </p:nvSpPr>
        <p:spPr>
          <a:xfrm>
            <a:off x="311700" y="772775"/>
            <a:ext cx="3999900" cy="1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NavMesh</a:t>
            </a:r>
            <a:endParaRPr sz="19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Only for Unity 3D projects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Unity’s built-in navigation system</a:t>
            </a:r>
            <a:endParaRPr sz="1800"/>
          </a:p>
        </p:txBody>
      </p:sp>
      <p:sp>
        <p:nvSpPr>
          <p:cNvPr id="457" name="Google Shape;457;p53"/>
          <p:cNvSpPr txBox="1"/>
          <p:nvPr>
            <p:ph idx="2" type="body"/>
          </p:nvPr>
        </p:nvSpPr>
        <p:spPr>
          <a:xfrm>
            <a:off x="5040575" y="202950"/>
            <a:ext cx="3999900" cy="16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A* algorithm </a:t>
            </a:r>
            <a:endParaRPr sz="19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2D or 3D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Modified Dijkstra's algorithm</a:t>
            </a:r>
            <a:endParaRPr sz="18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Used by Minecraft mobs</a:t>
            </a:r>
            <a:endParaRPr sz="1700"/>
          </a:p>
        </p:txBody>
      </p:sp>
      <p:pic>
        <p:nvPicPr>
          <p:cNvPr id="458" name="Google Shape;4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3086088"/>
            <a:ext cx="28575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51788"/>
            <a:ext cx="4728876" cy="260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525" y="1608375"/>
            <a:ext cx="3010277" cy="16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3"/>
          <p:cNvSpPr txBox="1"/>
          <p:nvPr/>
        </p:nvSpPr>
        <p:spPr>
          <a:xfrm>
            <a:off x="0" y="4860150"/>
            <a:ext cx="504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https://docs.unity3d.com/Manual/nav-BuildingNavMesh.html</a:t>
            </a:r>
            <a:endParaRPr/>
          </a:p>
        </p:txBody>
      </p:sp>
      <p:sp>
        <p:nvSpPr>
          <p:cNvPr id="462" name="Google Shape;462;p5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68" name="Google Shape;468;p54"/>
          <p:cNvSpPr txBox="1"/>
          <p:nvPr>
            <p:ph idx="1" type="body"/>
          </p:nvPr>
        </p:nvSpPr>
        <p:spPr>
          <a:xfrm>
            <a:off x="311700" y="1107150"/>
            <a:ext cx="8520600" cy="3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Action Lists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https://www.gorillatactics.com/published-material/action-lists/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Implementing Enemy AI behaviors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http://www.madwomb.com/tutorials/GameDesign_Unity2DAction.html#02d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Mecanim AI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https://medium.com/the-unity-developers-handbook/dont-re-invent-finite-state-machines-how-to-repurpose-unity-s-animator-7c6c421e5785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https://www.red-gate.com/simple-talk/homepage/unity-state-machine-behaviours/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https://blog.devgenius.io/state-pattern-in-unity-cd180f98c45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NavMesh (Pathfinding)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https://youtu.be/CHV1ymlw-P8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Video tutorials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https://gamedevacademy.org/best-unity-ai-tutorials/ </a:t>
            </a:r>
            <a:endParaRPr/>
          </a:p>
        </p:txBody>
      </p:sp>
      <p:sp>
        <p:nvSpPr>
          <p:cNvPr id="469" name="Google Shape;469;p5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 for listening!</a:t>
            </a:r>
            <a:endParaRPr sz="5000"/>
          </a:p>
        </p:txBody>
      </p:sp>
      <p:sp>
        <p:nvSpPr>
          <p:cNvPr id="475" name="Google Shape;475;p55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Behaviour Trees</a:t>
            </a:r>
            <a:endParaRPr/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Behaviour tree</a:t>
            </a:r>
            <a:endParaRPr/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-45725" y="1229875"/>
            <a:ext cx="2696100" cy="3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tree of nodes (different behaviors and conditions)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Checks from the leaf nodes, find a valid path to the root node, then execute the sequence of behavior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403" y="1144150"/>
            <a:ext cx="6493597" cy="36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Lists</a:t>
            </a:r>
            <a:endParaRPr/>
          </a:p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action list?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4459150" y="1270625"/>
            <a:ext cx="43731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Proposed by Jesse Crafts-Finch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ordered list of possible behaviors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Simple priority queue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Additional functionality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50" y="1074450"/>
            <a:ext cx="4079250" cy="16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50" y="3083600"/>
            <a:ext cx="4079250" cy="1264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0"/>
          <p:cNvCxnSpPr/>
          <p:nvPr/>
        </p:nvCxnSpPr>
        <p:spPr>
          <a:xfrm>
            <a:off x="2471175" y="2545550"/>
            <a:ext cx="0" cy="46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0"/>
          <p:cNvSpPr txBox="1"/>
          <p:nvPr/>
        </p:nvSpPr>
        <p:spPr>
          <a:xfrm>
            <a:off x="0" y="4348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https://www.gorillatactics.com/published-material/action-lists/</a:t>
            </a:r>
            <a:endParaRPr/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4829650" y="1229875"/>
            <a:ext cx="4002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-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4386975" cy="18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0" y="4348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https://www.gorillatactics.com/published-material/action-lists/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b="0" l="12165" r="0" t="0"/>
          <a:stretch/>
        </p:blipFill>
        <p:spPr>
          <a:xfrm>
            <a:off x="4982013" y="1174500"/>
            <a:ext cx="3697875" cy="2390775"/>
          </a:xfrm>
          <a:prstGeom prst="rect">
            <a:avLst/>
          </a:prstGeom>
          <a:noFill/>
          <a:ln cap="flat" cmpd="sng" w="2857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